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30" r:id="rId4"/>
    <p:sldId id="332" r:id="rId5"/>
    <p:sldId id="334" r:id="rId6"/>
    <p:sldId id="335" r:id="rId7"/>
    <p:sldId id="336" r:id="rId8"/>
    <p:sldId id="340" r:id="rId9"/>
    <p:sldId id="338" r:id="rId10"/>
    <p:sldId id="339" r:id="rId11"/>
    <p:sldId id="341" r:id="rId12"/>
    <p:sldId id="342" r:id="rId13"/>
    <p:sldId id="328" r:id="rId14"/>
    <p:sldId id="282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839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95" autoAdjust="0"/>
    <p:restoredTop sz="94660"/>
  </p:normalViewPr>
  <p:slideViewPr>
    <p:cSldViewPr>
      <p:cViewPr>
        <p:scale>
          <a:sx n="66" d="100"/>
          <a:sy n="66" d="100"/>
        </p:scale>
        <p:origin x="-139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F93E-BAE4-43AB-94DA-D9306FEA2A5C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118A-50EF-4823-94AE-8282D8FC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21/05/2017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429684" cy="92869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</a:t>
            </a: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год профсоюзного движения</a:t>
            </a:r>
            <a:endParaRPr lang="fr-CA" sz="40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0" y="5286389"/>
            <a:ext cx="42148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</a:pPr>
            <a:endParaRPr lang="ru-RU" b="1" dirty="0" smtClean="0">
              <a:latin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b="1" dirty="0" smtClean="0">
                <a:latin typeface="Calibri" pitchFamily="34" charset="0"/>
              </a:rPr>
              <a:t>«</a:t>
            </a:r>
            <a:r>
              <a:rPr lang="ru-RU" b="1" dirty="0" smtClean="0">
                <a:latin typeface="Calibri" pitchFamily="34" charset="0"/>
              </a:rPr>
              <a:t>22» мая 2017 года</a:t>
            </a:r>
            <a:endParaRPr lang="ru-RU" b="1" dirty="0">
              <a:latin typeface="Calibri" pitchFamily="34" charset="0"/>
            </a:endParaRPr>
          </a:p>
          <a:p>
            <a:pPr algn="r"/>
            <a:r>
              <a:rPr lang="ru-RU" sz="1600" b="1" dirty="0" smtClean="0">
                <a:latin typeface="Calibri" pitchFamily="34" charset="0"/>
              </a:rPr>
              <a:t>председатель </a:t>
            </a:r>
            <a:r>
              <a:rPr lang="ru-RU" sz="1600" b="1" dirty="0" smtClean="0">
                <a:latin typeface="Calibri" pitchFamily="34" charset="0"/>
              </a:rPr>
              <a:t>первичной профсоюзной организации О.В.Муравьева </a:t>
            </a:r>
            <a:endParaRPr lang="ru-RU" sz="1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 dirty="0" smtClean="0">
                <a:latin typeface="Calibri" pitchFamily="34" charset="0"/>
              </a:rPr>
              <a:t>                                                                                                                              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8604"/>
            <a:ext cx="80010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Calibri" pitchFamily="34" charset="0"/>
              </a:rPr>
              <a:t>Профсоюзная конференция</a:t>
            </a:r>
          </a:p>
          <a:p>
            <a:pPr algn="ctr"/>
            <a:r>
              <a:rPr lang="ru-RU" sz="2800" b="1" i="1" dirty="0" smtClean="0">
                <a:latin typeface="Calibri" pitchFamily="34" charset="0"/>
              </a:rPr>
              <a:t>ППО МБДОУ </a:t>
            </a:r>
            <a:r>
              <a:rPr lang="ru-RU" sz="2800" b="1" i="1" dirty="0" err="1" smtClean="0">
                <a:latin typeface="Calibri" pitchFamily="34" charset="0"/>
              </a:rPr>
              <a:t>д</a:t>
            </a:r>
            <a:r>
              <a:rPr lang="ru-RU" sz="2800" b="1" i="1" dirty="0" smtClean="0">
                <a:latin typeface="Calibri" pitchFamily="34" charset="0"/>
              </a:rPr>
              <a:t>/с «Солнечный круг»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Круглые столы</a:t>
            </a:r>
          </a:p>
          <a:p>
            <a:pPr>
              <a:buNone/>
            </a:pPr>
            <a:r>
              <a:rPr lang="ru-RU" dirty="0" smtClean="0"/>
              <a:t>Конференции </a:t>
            </a:r>
          </a:p>
          <a:p>
            <a:pPr>
              <a:buNone/>
            </a:pPr>
            <a:r>
              <a:rPr lang="ru-RU" dirty="0" smtClean="0"/>
              <a:t>Тренинги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Форум молодых </a:t>
            </a:r>
          </a:p>
          <a:p>
            <a:pPr>
              <a:buNone/>
            </a:pPr>
            <a:r>
              <a:rPr lang="ru-RU" dirty="0" smtClean="0"/>
              <a:t>педагогов</a:t>
            </a:r>
          </a:p>
          <a:p>
            <a:pPr>
              <a:buNone/>
            </a:pPr>
            <a:r>
              <a:rPr lang="ru-RU" dirty="0" smtClean="0"/>
              <a:t>«Формула успеха»</a:t>
            </a:r>
          </a:p>
          <a:p>
            <a:pPr>
              <a:buNone/>
            </a:pPr>
            <a:r>
              <a:rPr lang="ru-RU" dirty="0" smtClean="0"/>
              <a:t> 2016 год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1" dirty="0" smtClean="0"/>
              <a:t>Работа с молодыми педагогами</a:t>
            </a:r>
            <a:endParaRPr lang="ru-RU" b="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55817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Негосударственный пенсионный Фонд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«Образование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Заемные средства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Дисконтная карта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Профтур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Выходной с профсоюзом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Профсоюз детям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Фонд «Солидарность»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«Оздоровление»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Юридическая консультация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 smtClean="0"/>
              <a:t>Профсоюзные проекты</a:t>
            </a:r>
            <a:endParaRPr lang="ru-RU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i="1" dirty="0" smtClean="0"/>
              <a:t>Фестиваль </a:t>
            </a:r>
            <a:r>
              <a:rPr lang="ru-RU" sz="3200" b="1" i="1" dirty="0" smtClean="0"/>
              <a:t>«Грани таланта»-</a:t>
            </a:r>
          </a:p>
          <a:p>
            <a:pPr algn="ctr">
              <a:buNone/>
            </a:pPr>
            <a:r>
              <a:rPr lang="ru-RU" sz="3200" b="1" i="1" dirty="0" smtClean="0"/>
              <a:t> 47 человек</a:t>
            </a:r>
          </a:p>
          <a:p>
            <a:pPr algn="ctr"/>
            <a:r>
              <a:rPr lang="ru-RU" sz="3200" b="1" i="1" dirty="0" smtClean="0"/>
              <a:t>«Я первоклассник» -15 детей</a:t>
            </a:r>
          </a:p>
          <a:p>
            <a:pPr algn="ctr"/>
            <a:r>
              <a:rPr lang="ru-RU" sz="3200" b="1" i="1" dirty="0" smtClean="0"/>
              <a:t>День защиты детей – 18 детей</a:t>
            </a:r>
          </a:p>
          <a:p>
            <a:pPr algn="ctr"/>
            <a:r>
              <a:rPr lang="ru-RU" sz="3200" b="1" i="1" dirty="0" smtClean="0"/>
              <a:t>Аквапарк – 7 семей</a:t>
            </a:r>
          </a:p>
          <a:p>
            <a:pPr algn="ctr"/>
            <a:r>
              <a:rPr lang="ru-RU" sz="3200" b="1" i="1" dirty="0" smtClean="0"/>
              <a:t>«Профсоюзный Дед </a:t>
            </a:r>
            <a:r>
              <a:rPr lang="ru-RU" sz="3200" b="1" i="1" dirty="0" smtClean="0"/>
              <a:t>мороз»-11 </a:t>
            </a:r>
            <a:r>
              <a:rPr lang="ru-RU" sz="3200" b="1" i="1" dirty="0" smtClean="0"/>
              <a:t>семей</a:t>
            </a:r>
            <a:endParaRPr lang="ru-RU" sz="3200" b="1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 smtClean="0"/>
              <a:t>Культурно-массовая работа</a:t>
            </a:r>
            <a:endParaRPr lang="ru-RU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ser\AppData\Local\Temp\Rar$DIa0.643\P1250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487771" cy="584043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1000101" y="2143116"/>
            <a:ext cx="7572400" cy="14382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59" cy="6072230"/>
          </a:xfrm>
        </p:spPr>
        <p:txBody>
          <a:bodyPr/>
          <a:lstStyle/>
          <a:p>
            <a:pPr algn="ctr">
              <a:buNone/>
            </a:pPr>
            <a:r>
              <a:rPr lang="ru-RU" sz="1600" b="1" i="1" cap="all" dirty="0" smtClean="0">
                <a:latin typeface="Times New Roman" pitchFamily="18" charset="0"/>
                <a:cs typeface="Times New Roman" pitchFamily="18" charset="0"/>
              </a:rPr>
              <a:t>Профсоюз работников народного образования и науки РФ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Профсоюзная организация МБДОУ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/с «Солнечный круг»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b="1" i="1" cap="all" dirty="0" smtClean="0">
                <a:latin typeface="Times New Roman" pitchFamily="18" charset="0"/>
                <a:cs typeface="Times New Roman" pitchFamily="18" charset="0"/>
              </a:rPr>
              <a:t>ПОВЕСТКА </a:t>
            </a:r>
            <a:r>
              <a:rPr lang="ru-RU" sz="2800" i="1" cap="all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/>
              <a:t>    1.О работе профсоюзной организации работников объединения .(председатель ППО Муравьева О.В.</a:t>
            </a:r>
          </a:p>
          <a:p>
            <a:pPr>
              <a:buNone/>
            </a:pPr>
            <a:r>
              <a:rPr lang="ru-RU" sz="2400" i="1" dirty="0" smtClean="0"/>
              <a:t>    2.​ Отчёт ревизионной комиссии. (</a:t>
            </a:r>
            <a:r>
              <a:rPr lang="ru-RU" sz="2400" i="1" dirty="0" err="1" smtClean="0"/>
              <a:t>Костенкова</a:t>
            </a:r>
            <a:r>
              <a:rPr lang="ru-RU" sz="2400" i="1" dirty="0" smtClean="0"/>
              <a:t> О.В.)</a:t>
            </a:r>
          </a:p>
          <a:p>
            <a:pPr>
              <a:buNone/>
            </a:pPr>
            <a:r>
              <a:rPr lang="ru-RU" sz="2400" i="1" dirty="0" smtClean="0"/>
              <a:t>    3.​ Отчёт комиссии по охране труда. (Осипова Н.А.)</a:t>
            </a:r>
          </a:p>
          <a:p>
            <a:pPr>
              <a:buNone/>
            </a:pPr>
            <a:r>
              <a:rPr lang="ru-RU" sz="2400" i="1" dirty="0" smtClean="0"/>
              <a:t>    4.​ Демонстрация фильма-интервью «Почему мы в профсоюзе!»</a:t>
            </a:r>
          </a:p>
          <a:p>
            <a:pPr>
              <a:buNone/>
            </a:pPr>
            <a:r>
              <a:rPr lang="ru-RU" sz="2400" i="1" dirty="0" smtClean="0"/>
              <a:t>    5.​ Выступление-презентация Горкома профсоюза «На защите прав»</a:t>
            </a:r>
          </a:p>
          <a:p>
            <a:pPr>
              <a:buNone/>
            </a:pPr>
            <a:r>
              <a:rPr lang="ru-RU" sz="2400" i="1" dirty="0" smtClean="0"/>
              <a:t>    6.​ Разное. </a:t>
            </a:r>
          </a:p>
          <a:p>
            <a:pPr algn="just">
              <a:buNone/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  <a:cs typeface="Times New Roman" pitchFamily="18" charset="0"/>
              </a:rPr>
              <a:t>Первичная профсоюзная организация муниципального бюджетного дошкольного образовательного  учреждения детский сад «Солнечный круг» создана  в 2014 год</a:t>
            </a:r>
            <a:r>
              <a:rPr lang="ru-RU" b="1" i="1" dirty="0" smtClean="0">
                <a:solidFill>
                  <a:schemeClr val="accent4"/>
                </a:solidFill>
                <a:cs typeface="Times New Roman" pitchFamily="18" charset="0"/>
              </a:rPr>
              <a:t>у</a:t>
            </a:r>
          </a:p>
          <a:p>
            <a:pPr indent="450850" algn="just">
              <a:buNone/>
              <a:tabLst>
                <a:tab pos="4572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Численный состав профсоюзной организации: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None/>
              <a:tabLst>
                <a:tab pos="457200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всего работающих в организации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283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человека, </a:t>
            </a:r>
          </a:p>
          <a:p>
            <a:pPr indent="450850" algn="just" eaLnBrk="0" hangingPunct="0">
              <a:buNone/>
              <a:tabLst>
                <a:tab pos="457200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из них членов профсоюзной организации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223</a:t>
            </a:r>
          </a:p>
          <a:p>
            <a:pPr indent="450850" algn="just" eaLnBrk="0" hangingPunct="0">
              <a:buNone/>
              <a:tabLst>
                <a:tab pos="457200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педагогических работников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106</a:t>
            </a:r>
          </a:p>
          <a:p>
            <a:pPr indent="450850" algn="just" eaLnBrk="0" hangingPunct="0">
              <a:buNone/>
              <a:tabLst>
                <a:tab pos="457200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молодежи до 35 лет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45 </a:t>
            </a:r>
          </a:p>
          <a:p>
            <a:pPr indent="450850" algn="just" eaLnBrk="0" hangingPunct="0">
              <a:buNone/>
              <a:tabLst>
                <a:tab pos="457200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неработающих пенсионеров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первичной профсоюзной организации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Охват профсоюзным членством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Пирог 4"/>
          <p:cNvSpPr/>
          <p:nvPr/>
        </p:nvSpPr>
        <p:spPr>
          <a:xfrm>
            <a:off x="1071538" y="1785926"/>
            <a:ext cx="2786082" cy="2500330"/>
          </a:xfrm>
          <a:prstGeom prst="pie">
            <a:avLst>
              <a:gd name="adj1" fmla="val 0"/>
              <a:gd name="adj2" fmla="val 201192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2015год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81,7 %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ирог 5"/>
          <p:cNvSpPr/>
          <p:nvPr/>
        </p:nvSpPr>
        <p:spPr>
          <a:xfrm>
            <a:off x="4357686" y="2500306"/>
            <a:ext cx="3643338" cy="3357586"/>
          </a:xfrm>
          <a:prstGeom prst="pie">
            <a:avLst>
              <a:gd name="adj1" fmla="val 0"/>
              <a:gd name="adj2" fmla="val 1864007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2016 год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78,8 %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285992"/>
            <a:ext cx="8401080" cy="372129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Профсоюзные лидеры посетили</a:t>
            </a:r>
          </a:p>
          <a:p>
            <a:pPr algn="ctr">
              <a:buNone/>
            </a:pPr>
            <a:r>
              <a:rPr lang="ru-RU" sz="3600" b="1" i="1" dirty="0" smtClean="0"/>
              <a:t>11 семинаров </a:t>
            </a:r>
          </a:p>
          <a:p>
            <a:pPr algn="ctr">
              <a:buNone/>
            </a:pPr>
            <a:r>
              <a:rPr lang="ru-RU" sz="3600" dirty="0" smtClean="0"/>
              <a:t>Обучение по ОТ прошли </a:t>
            </a:r>
          </a:p>
          <a:p>
            <a:pPr algn="ctr">
              <a:buNone/>
            </a:pPr>
            <a:r>
              <a:rPr lang="ru-RU" sz="3600" b="1" i="1" dirty="0" smtClean="0"/>
              <a:t>13 человек</a:t>
            </a:r>
          </a:p>
          <a:p>
            <a:pPr algn="ctr">
              <a:buNone/>
            </a:pPr>
            <a:r>
              <a:rPr lang="ru-RU" sz="3600" dirty="0" smtClean="0"/>
              <a:t>Всего обученных по</a:t>
            </a:r>
          </a:p>
          <a:p>
            <a:pPr algn="ctr">
              <a:buNone/>
            </a:pPr>
            <a:r>
              <a:rPr lang="ru-RU" sz="3600" dirty="0" smtClean="0"/>
              <a:t> 40 часовой программе </a:t>
            </a:r>
          </a:p>
          <a:p>
            <a:pPr algn="ctr">
              <a:buNone/>
            </a:pPr>
            <a:r>
              <a:rPr lang="ru-RU" sz="3600" b="1" i="1" dirty="0" smtClean="0"/>
              <a:t>42 человека</a:t>
            </a: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900" i="1" dirty="0" smtClean="0"/>
              <a:t>Обучение</a:t>
            </a:r>
            <a:endParaRPr lang="ru-RU" sz="49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84" y="357165"/>
            <a:ext cx="5222910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Правовая помощь оказана 7 членам нашей ППО</a:t>
            </a:r>
          </a:p>
          <a:p>
            <a:pPr>
              <a:buNone/>
            </a:pPr>
            <a:r>
              <a:rPr lang="ru-RU" dirty="0" smtClean="0"/>
              <a:t>членами Профсоюза сэкономлены расходы:</a:t>
            </a:r>
          </a:p>
          <a:p>
            <a:pPr>
              <a:buNone/>
            </a:pPr>
            <a:r>
              <a:rPr lang="ru-RU" dirty="0" smtClean="0"/>
              <a:t>- на услуги юриста при получении устных консультаций </a:t>
            </a:r>
          </a:p>
          <a:p>
            <a:pPr>
              <a:buNone/>
            </a:pPr>
            <a:r>
              <a:rPr lang="ru-RU" dirty="0" smtClean="0"/>
              <a:t>- на услуги юриста при составлении исковых заявлений </a:t>
            </a:r>
          </a:p>
          <a:p>
            <a:pPr>
              <a:buNone/>
            </a:pPr>
            <a:r>
              <a:rPr lang="ru-RU" dirty="0" smtClean="0"/>
              <a:t>- на услуги юриста при участии в судебном заседании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Юридическая</a:t>
            </a:r>
            <a:br>
              <a:rPr lang="ru-RU" i="1" dirty="0" smtClean="0"/>
            </a:br>
            <a:r>
              <a:rPr lang="ru-RU" i="1" dirty="0" smtClean="0"/>
              <a:t> помощь     </a:t>
            </a:r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3355967" cy="24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Социальное партнерство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младшим воспитателям </a:t>
            </a:r>
            <a:r>
              <a:rPr lang="ru-RU" b="1" dirty="0" smtClean="0"/>
              <a:t>11596,7 </a:t>
            </a:r>
            <a:r>
              <a:rPr lang="ru-RU" b="1" dirty="0" err="1" smtClean="0"/>
              <a:t>руб</a:t>
            </a:r>
            <a:r>
              <a:rPr lang="ru-RU" b="1" dirty="0" smtClean="0"/>
              <a:t>      </a:t>
            </a:r>
            <a:r>
              <a:rPr lang="ru-RU" dirty="0" smtClean="0"/>
              <a:t>поварам</a:t>
            </a:r>
            <a:r>
              <a:rPr lang="ru-RU" b="1" dirty="0" smtClean="0"/>
              <a:t> 14 219,1 </a:t>
            </a:r>
            <a:r>
              <a:rPr lang="ru-RU" b="1" dirty="0" err="1" smtClean="0"/>
              <a:t>руб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sz="4000" b="1" i="1" dirty="0" smtClean="0"/>
              <a:t>         выплаты </a:t>
            </a:r>
          </a:p>
          <a:p>
            <a:pPr>
              <a:buNone/>
            </a:pPr>
            <a:r>
              <a:rPr lang="ru-RU" sz="4000" b="1" i="1" dirty="0" smtClean="0"/>
              <a:t>      сохранены !                                           </a:t>
            </a:r>
          </a:p>
          <a:p>
            <a:pPr>
              <a:buNone/>
            </a:pPr>
            <a:r>
              <a:rPr lang="ru-RU" sz="2800" b="1" i="1" dirty="0" smtClean="0"/>
              <a:t>                                          </a:t>
            </a:r>
          </a:p>
          <a:p>
            <a:pPr>
              <a:buNone/>
            </a:pPr>
            <a:r>
              <a:rPr lang="ru-RU" sz="2800" b="1" i="1" dirty="0" smtClean="0"/>
              <a:t> </a:t>
            </a:r>
            <a:endParaRPr lang="ru-RU" sz="2800" b="1" i="1" dirty="0"/>
          </a:p>
        </p:txBody>
      </p:sp>
      <p:pic>
        <p:nvPicPr>
          <p:cNvPr id="7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71744"/>
            <a:ext cx="3357586" cy="33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Обследований -42</a:t>
            </a:r>
          </a:p>
          <a:p>
            <a:r>
              <a:rPr lang="ru-RU" sz="3200" dirty="0" smtClean="0"/>
              <a:t>Н</a:t>
            </a:r>
            <a:r>
              <a:rPr lang="ru-RU" sz="3200" dirty="0" smtClean="0"/>
              <a:t>арушений – 57</a:t>
            </a:r>
          </a:p>
          <a:p>
            <a:r>
              <a:rPr lang="ru-RU" sz="3200" dirty="0" smtClean="0"/>
              <a:t>Устранено-52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Охрана труда</a:t>
            </a:r>
            <a:endParaRPr lang="ru-RU" i="1" dirty="0"/>
          </a:p>
        </p:txBody>
      </p:sp>
      <p:pic>
        <p:nvPicPr>
          <p:cNvPr id="1026" name="Picture 2" descr="C:\Users\миха\Desktop\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30986"/>
            <a:ext cx="4184102" cy="496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71 член ППО МБДОУ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/с «Солнечный круг»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Позаботился о своем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здоровье и принял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мероприятиях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 smtClean="0"/>
              <a:t>ОЗДОРОВЛЕНИЕ</a:t>
            </a:r>
            <a:endParaRPr lang="ru-RU" b="0" i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642" y="3643314"/>
            <a:ext cx="316082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2226</TotalTime>
  <Words>249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2017 – год профсоюзного движения</vt:lpstr>
      <vt:lpstr>Слайд 2</vt:lpstr>
      <vt:lpstr> Сведения о первичной профсоюзной организации </vt:lpstr>
      <vt:lpstr> Охват профсоюзным членством </vt:lpstr>
      <vt:lpstr>    Обучение</vt:lpstr>
      <vt:lpstr>   Юридическая  помощь                 </vt:lpstr>
      <vt:lpstr>Социальное партнерство</vt:lpstr>
      <vt:lpstr>Охрана труда</vt:lpstr>
      <vt:lpstr>ОЗДОРОВЛЕНИЕ</vt:lpstr>
      <vt:lpstr>Работа с молодыми педагогами</vt:lpstr>
      <vt:lpstr>Профсоюзные проекты</vt:lpstr>
      <vt:lpstr>Культурно-массовая работа</vt:lpstr>
      <vt:lpstr>Слайд 13</vt:lpstr>
      <vt:lpstr>Слайд 14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работа в первичной профсоюзной организации</dc:title>
  <dc:creator>user</dc:creator>
  <cp:lastModifiedBy>миха</cp:lastModifiedBy>
  <cp:revision>188</cp:revision>
  <dcterms:created xsi:type="dcterms:W3CDTF">2012-03-28T17:37:52Z</dcterms:created>
  <dcterms:modified xsi:type="dcterms:W3CDTF">2017-05-21T19:00:18Z</dcterms:modified>
</cp:coreProperties>
</file>